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58" r:id="rId2"/>
    <p:sldId id="360" r:id="rId3"/>
    <p:sldId id="476" r:id="rId4"/>
    <p:sldId id="568" r:id="rId5"/>
    <p:sldId id="477" r:id="rId6"/>
    <p:sldId id="699" r:id="rId7"/>
    <p:sldId id="479" r:id="rId8"/>
    <p:sldId id="679" r:id="rId9"/>
    <p:sldId id="684" r:id="rId10"/>
    <p:sldId id="688" r:id="rId11"/>
    <p:sldId id="686" r:id="rId12"/>
    <p:sldId id="685" r:id="rId13"/>
    <p:sldId id="687" r:id="rId14"/>
    <p:sldId id="689" r:id="rId15"/>
    <p:sldId id="691" r:id="rId16"/>
    <p:sldId id="690" r:id="rId17"/>
    <p:sldId id="701" r:id="rId18"/>
    <p:sldId id="6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7" d="100"/>
          <a:sy n="37" d="100"/>
        </p:scale>
        <p:origin x="20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9/20/2020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The Church is definitely the children of the woman!!!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who </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keep the commandments of God</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and </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hold to the testimony of Jesus</a:t>
            </a:r>
          </a:p>
          <a:p>
            <a:pPr marL="742950" marR="0" lvl="0" indent="-7429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IN chapter 13 Satan will call up two helpers: the antichrist and the false prophet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40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Leon Morris,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Tyndale Commentary on Revelation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13:1-18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and his prophet The dragon, in his determination to annihilate the church, calls to his aid not one helper but two. The first beast comes out of the sea (1) showing its character as a sea monster like the dragon himself, and therefore demonic. The second beast comes out of the earth (11). This difference corresponds to that between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behemoth</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land monster (Jb. 40:15-24)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leviathan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sea monster (Jb. 41); in the prophetic and apocalyptic literature these creatures typify God–opposing powers (see e.g. Is. 27:1; 51:9;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Ezk</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32). Consonant with this,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dragon, the beast from the sea and the beast from the land form a kind of evil trinity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(see 16:13).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Satan claims to be God; the antichrist is the </a:t>
            </a:r>
            <a:r>
              <a:rPr kumimoji="0" lang="en-US" sz="3200" b="1" i="0" u="none" strike="noStrike" kern="1200" cap="none" spc="0" normalizeH="0" baseline="0" noProof="0" dirty="0" err="1">
                <a:ln>
                  <a:noFill/>
                </a:ln>
                <a:solidFill>
                  <a:prstClr val="white"/>
                </a:solidFill>
                <a:effectLst/>
                <a:uLnTx/>
                <a:uFillTx/>
                <a:latin typeface="Trebuchet MS" panose="020B0603020202020204"/>
                <a:ea typeface="+mn-ea"/>
                <a:cs typeface="+mn-cs"/>
              </a:rPr>
              <a:t>christ</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of Satan; and the beast from the earth performs the function of an unholy spirit.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antichrist persuades the world to worship the devil;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he has a fatal wound but lives (3), in a monstrous imitation of the Christ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second beast seeks to persuade the world to worship the antichrist by his witness in word and deed, as the Holy Spirit witnesses to God’s Christ; and through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mark of the beast (itself a parody of the seal of God)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he creates a devilish imitation of the church of Christ. So John depicts the world as divided between followers of the Truth and followers of the Lie.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8 The reference of the words from the creation of the world is uncertain; they can be linked with the slaying of [p. 1442] the Lamb (as in the AV, RV and NIV) or with the writing of names in the book of life (as in the JB, NASB and NRSV). Both meanings are equally true; for the former cf. 1 Pet. 1:19-20; for the latter Eph. 1:4. The difficulty is settled for most by appeal to 17:8, where almost identical language is used, linking the phrase with the writing in the book. Nevertheless, the word order here does not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favour</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this interpretation, and it is best to keep to the NIV.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524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367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As it </a:t>
            </a:r>
            <a:r>
              <a:rPr kumimoji="0" lang="en-US" sz="3200" b="1" i="1" u="none" strike="noStrike" kern="1200" cap="none" spc="0" normalizeH="0" baseline="0" noProof="0" dirty="0" err="1">
                <a:ln>
                  <a:noFill/>
                </a:ln>
                <a:solidFill>
                  <a:prstClr val="white"/>
                </a:solidFill>
                <a:effectLst/>
                <a:uLnTx/>
                <a:uFillTx/>
                <a:latin typeface="Trebuchet MS" panose="020B0603020202020204"/>
                <a:ea typeface="+mn-ea"/>
                <a:cs typeface="+mn-cs"/>
              </a:rPr>
              <a:t>it</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had been slain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counterfeiting the death and resurrection of Jesus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Who is able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one of the attractions of the Beast will be his power !!!</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4805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3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a:p>
        </p:txBody>
      </p:sp>
    </p:spTree>
    <p:extLst>
      <p:ext uri="{BB962C8B-B14F-4D97-AF65-F5344CB8AC3E}">
        <p14:creationId xmlns:p14="http://schemas.microsoft.com/office/powerpoint/2010/main" val="222876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44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Now... Have come...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Salvation, power, kingdom,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authority</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Chapter 13 will talk about the authority of the Antichrist and the Beast and the False Prophet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all are derived authority!!</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Accuser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accuses them before God day and night!! Wearing out the courtroom!! But one day—NO MORE!!</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Overcame = </a:t>
            </a:r>
            <a:r>
              <a:rPr lang="en-US" sz="1200" b="0" i="1" kern="1200" dirty="0" err="1">
                <a:solidFill>
                  <a:schemeClr val="tx1"/>
                </a:solidFill>
                <a:effectLst/>
                <a:latin typeface="+mn-lt"/>
                <a:ea typeface="+mn-ea"/>
                <a:cs typeface="+mn-cs"/>
              </a:rPr>
              <a:t>níkē</a:t>
            </a:r>
            <a:r>
              <a:rPr lang="en-US" sz="1200" b="0" i="0" kern="1200" dirty="0">
                <a:solidFill>
                  <a:schemeClr val="tx1"/>
                </a:solidFill>
                <a:effectLst/>
                <a:latin typeface="+mn-lt"/>
                <a:ea typeface="+mn-ea"/>
                <a:cs typeface="+mn-cs"/>
              </a:rPr>
              <a:t>, "victory" – </a:t>
            </a:r>
            <a:r>
              <a:rPr lang="en-US" sz="1200" b="0" i="0" kern="1200" dirty="0">
                <a:solidFill>
                  <a:schemeClr val="tx1"/>
                </a:solidFill>
                <a:effectLst/>
                <a:latin typeface="+mn-lt"/>
                <a:ea typeface="+mn-ea"/>
                <a:cs typeface="+mn-cs"/>
                <a:sym typeface="Wingdings" panose="05000000000000000000" pitchFamily="2" charset="2"/>
              </a:rPr>
              <a: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013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Now... Have come...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Salvation, power, kingdom, authority...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Overcame = </a:t>
            </a:r>
            <a:r>
              <a:rPr lang="en-US" sz="1200" b="0" i="1" kern="1200" dirty="0" err="1">
                <a:solidFill>
                  <a:schemeClr val="tx1"/>
                </a:solidFill>
                <a:effectLst/>
                <a:latin typeface="+mn-lt"/>
                <a:ea typeface="+mn-ea"/>
                <a:cs typeface="+mn-cs"/>
              </a:rPr>
              <a:t>níkē</a:t>
            </a:r>
            <a:r>
              <a:rPr lang="en-US" sz="1200" b="0" i="0" kern="1200" dirty="0">
                <a:solidFill>
                  <a:schemeClr val="tx1"/>
                </a:solidFill>
                <a:effectLst/>
                <a:latin typeface="+mn-lt"/>
                <a:ea typeface="+mn-ea"/>
                <a:cs typeface="+mn-cs"/>
              </a:rPr>
              <a:t>, "victory") – properly, </a:t>
            </a:r>
            <a:r>
              <a:rPr lang="en-US" sz="1200" b="0" i="1" kern="1200" dirty="0">
                <a:solidFill>
                  <a:schemeClr val="tx1"/>
                </a:solidFill>
                <a:effectLst/>
                <a:latin typeface="+mn-lt"/>
                <a:ea typeface="+mn-ea"/>
                <a:cs typeface="+mn-cs"/>
              </a:rPr>
              <a:t>conquer</a:t>
            </a:r>
            <a:r>
              <a:rPr lang="en-US" sz="1200" b="0" i="0" kern="1200" dirty="0">
                <a:solidFill>
                  <a:schemeClr val="tx1"/>
                </a:solidFill>
                <a:effectLst/>
                <a:latin typeface="+mn-lt"/>
                <a:ea typeface="+mn-ea"/>
                <a:cs typeface="+mn-cs"/>
              </a:rPr>
              <a:t> (overcome); " 'to carry off the victory, come off victorious.' The verb implies a battle" </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By the blood of the Lamb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Not the blood of the dragon in forceful destruction of the dragon, but the Lamb shed His own blood... We stand on the Gospel... We win by aligning with Jesus...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Greater is He that is IN me than He that is in the world”</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Because of the Word of their testimony = </a:t>
            </a:r>
            <a:r>
              <a:rPr kumimoji="0" lang="el-GR" sz="3200" b="1" i="1" u="none" strike="noStrike" kern="1200" cap="none" spc="0" normalizeH="0" baseline="0" noProof="0" dirty="0">
                <a:ln>
                  <a:noFill/>
                </a:ln>
                <a:solidFill>
                  <a:prstClr val="white"/>
                </a:solidFill>
                <a:effectLst/>
                <a:uLnTx/>
                <a:uFillTx/>
                <a:latin typeface="Trebuchet MS" panose="020B0603020202020204"/>
                <a:ea typeface="+mn-ea"/>
                <a:cs typeface="+mn-cs"/>
              </a:rPr>
              <a:t>μαρτυρίας</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n-US" sz="1200" b="1"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witness, evidence, testimony, reputation... What defeats the accuser and deceiver is the TRUTH which sets men free!! The only weapon Jesus carries in Revelation is the sword in His mouth! We stand in the Authority of God’s Truth which set us free.</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Did not love their life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No fear of death!!! No fear in Life!!! We love the Lord more than life itself!!!  Satan cannot stand against that. Fear of death is one of his greatest weapons.... Man’s mortality drives him to extreme measures.</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849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indent="0">
              <a:buNone/>
            </a:pPr>
            <a:r>
              <a:rPr lang="en-US" sz="3200" i="1" dirty="0"/>
              <a:t>12 For this reason, rejoice, O heavens and you who dwell in them.</a:t>
            </a:r>
          </a:p>
          <a:p>
            <a:pPr marL="0" indent="0">
              <a:buNone/>
            </a:pPr>
            <a:r>
              <a:rPr lang="en-US" sz="3200" i="1" dirty="0"/>
              <a:t> </a:t>
            </a:r>
            <a:r>
              <a:rPr lang="en-US" sz="3200" b="1" i="1" u="sng" dirty="0"/>
              <a:t>Woe to the earth</a:t>
            </a:r>
            <a:r>
              <a:rPr lang="en-US" sz="3200" i="1" dirty="0"/>
              <a:t> and the sea, </a:t>
            </a:r>
            <a:r>
              <a:rPr lang="en-US" sz="3200" b="1" i="1" u="sng" dirty="0"/>
              <a:t>because the devil has come down to you</a:t>
            </a:r>
            <a:r>
              <a:rPr lang="en-US" sz="3200" i="1" dirty="0"/>
              <a:t>, </a:t>
            </a:r>
            <a:r>
              <a:rPr lang="en-US" sz="3200" b="1" i="1" u="sng" dirty="0"/>
              <a:t>having great wrath, knowing that he has only a short time</a:t>
            </a:r>
            <a:r>
              <a:rPr lang="en-US" sz="3200" i="1" dirty="0"/>
              <a:t>.”</a:t>
            </a:r>
          </a:p>
          <a:p>
            <a:pPr marL="0" indent="0">
              <a:buNone/>
            </a:pPr>
            <a:r>
              <a:rPr lang="en-US" sz="3200" i="1" dirty="0"/>
              <a:t>13 And when the dragon saw that he was thrown down to the earth, he persecuted the woman who gave birth to the male child. </a:t>
            </a:r>
          </a:p>
          <a:p>
            <a:pPr marL="457200" indent="-457200">
              <a:buFont typeface="Arial" panose="020B0604020202020204" pitchFamily="34" charset="0"/>
              <a:buChar char="•"/>
            </a:pPr>
            <a:r>
              <a:rPr lang="en-US" sz="3200" b="1" i="0" dirty="0"/>
              <a:t>Persecution of the church – the covenant community? Israel? The church?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720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SECOND EXODUS!!! (Ex. 19:4 “bore you on eagle’s wings”)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Leon Morris, </a:t>
            </a:r>
            <a:r>
              <a:rPr kumimoji="0" lang="en-US" sz="1200" b="0" i="1" u="none" strike="noStrike" kern="1200" cap="none" spc="0" normalizeH="0" baseline="0" noProof="0" dirty="0">
                <a:ln>
                  <a:noFill/>
                </a:ln>
                <a:solidFill>
                  <a:prstClr val="black"/>
                </a:solidFill>
                <a:effectLst/>
                <a:uLnTx/>
                <a:uFillTx/>
                <a:latin typeface="+mn-lt"/>
                <a:ea typeface="+mn-ea"/>
                <a:cs typeface="+mn-cs"/>
              </a:rPr>
              <a:t>Tyndale: </a:t>
            </a:r>
            <a:r>
              <a:rPr kumimoji="0" lang="en-US" sz="1200" b="0" i="0" u="none" strike="noStrike" kern="1200" cap="none" spc="0" normalizeH="0" baseline="0" noProof="0" dirty="0">
                <a:ln>
                  <a:noFill/>
                </a:ln>
                <a:solidFill>
                  <a:prstClr val="black"/>
                </a:solidFill>
                <a:effectLst/>
                <a:uLnTx/>
                <a:uFillTx/>
                <a:latin typeface="+mn-lt"/>
                <a:ea typeface="+mn-ea"/>
                <a:cs typeface="+mn-cs"/>
              </a:rPr>
              <a:t>Wilderness = a place of protection from a sea dragon!!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In this passage, the concept of a “flood” likely represents armies (see Isaiah 59:19; Jeremiah 46:7-8).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The earth </a:t>
            </a:r>
            <a:r>
              <a:rPr kumimoji="0" lang="en-US" sz="1200" b="0" i="0" u="none" strike="noStrike" kern="1200" cap="none" spc="0" normalizeH="0" baseline="0" noProof="0" dirty="0">
                <a:ln>
                  <a:noFill/>
                </a:ln>
                <a:solidFill>
                  <a:prstClr val="black"/>
                </a:solidFill>
                <a:effectLst/>
                <a:uLnTx/>
                <a:uFillTx/>
                <a:latin typeface="+mn-lt"/>
                <a:ea typeface="+mn-ea"/>
                <a:cs typeface="+mn-cs"/>
              </a:rPr>
              <a:t>is still under the control of God and accomplishes His purposes!!</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8696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176816"/>
            <a:ext cx="10514148" cy="1657350"/>
          </a:xfrm>
        </p:spPr>
        <p:txBody>
          <a:bodyPr>
            <a:normAutofit/>
          </a:bodyPr>
          <a:lstStyle/>
          <a:p>
            <a:r>
              <a:rPr lang="en-US" dirty="0"/>
              <a:t>Revelation 12:10-11  Victory Cry</a:t>
            </a:r>
          </a:p>
        </p:txBody>
      </p:sp>
      <p:pic>
        <p:nvPicPr>
          <p:cNvPr id="5" name="Picture 4" descr="A close up of a sign&#10;&#10;Description automatically generated">
            <a:extLst>
              <a:ext uri="{FF2B5EF4-FFF2-40B4-BE49-F238E27FC236}">
                <a16:creationId xmlns:a16="http://schemas.microsoft.com/office/drawing/2014/main" id="{7E9656B4-0DDF-435F-9817-A59BCE20D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99" y="2063931"/>
            <a:ext cx="3085595" cy="1851357"/>
          </a:xfrm>
          <a:prstGeom prst="rect">
            <a:avLst/>
          </a:prstGeom>
          <a:ln w="19050" cap="sq" cmpd="thickThin">
            <a:solidFill>
              <a:srgbClr val="000000"/>
            </a:solidFill>
            <a:prstDash val="solid"/>
            <a:miter lim="800000"/>
          </a:ln>
          <a:effectLst>
            <a:innerShdw blurRad="76200">
              <a:srgbClr val="000000"/>
            </a:innerShdw>
          </a:effectLst>
        </p:spPr>
      </p:pic>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0" y="1463040"/>
            <a:ext cx="11785599" cy="4971628"/>
          </a:xfrm>
        </p:spPr>
        <p:txBody>
          <a:bodyPr>
            <a:noAutofit/>
          </a:bodyPr>
          <a:lstStyle/>
          <a:p>
            <a:pPr marL="0" indent="0">
              <a:buNone/>
            </a:pPr>
            <a:r>
              <a:rPr lang="en-US" sz="3600" i="1" dirty="0"/>
              <a:t>Verse 11 ...</a:t>
            </a:r>
            <a:r>
              <a:rPr lang="en-US" sz="3600" b="1" i="1" u="sng" dirty="0"/>
              <a:t> </a:t>
            </a:r>
          </a:p>
          <a:p>
            <a:r>
              <a:rPr lang="en-US" sz="3600" b="1" i="1" u="sng" dirty="0">
                <a:solidFill>
                  <a:schemeClr val="bg1"/>
                </a:solidFill>
              </a:rPr>
              <a:t>Overcame</a:t>
            </a:r>
            <a:r>
              <a:rPr lang="en-US" sz="3200" i="1" dirty="0"/>
              <a:t> = </a:t>
            </a:r>
            <a:r>
              <a:rPr lang="en-US" sz="3200" i="1" dirty="0" err="1"/>
              <a:t>níkē</a:t>
            </a:r>
            <a:r>
              <a:rPr lang="en-US" sz="3200" i="1" dirty="0"/>
              <a:t>, "victory") - properly, </a:t>
            </a:r>
          </a:p>
          <a:p>
            <a:pPr marL="0" indent="0">
              <a:buNone/>
            </a:pPr>
            <a:r>
              <a:rPr lang="en-US" sz="3200" i="1" dirty="0"/>
              <a:t>conquer; overcome; " 'to carry off the victory, </a:t>
            </a:r>
            <a:br>
              <a:rPr lang="en-US" sz="3200" i="1" dirty="0"/>
            </a:br>
            <a:r>
              <a:rPr lang="en-US" sz="3200" i="1" dirty="0"/>
              <a:t>come off victorious.' The verb implies a battle.</a:t>
            </a:r>
          </a:p>
          <a:p>
            <a:r>
              <a:rPr lang="en-US" sz="3600" b="1" i="1" u="sng" dirty="0">
                <a:solidFill>
                  <a:schemeClr val="bg1"/>
                </a:solidFill>
              </a:rPr>
              <a:t>The blood of the Lamb </a:t>
            </a:r>
          </a:p>
          <a:p>
            <a:r>
              <a:rPr lang="en-US" sz="3600" b="1" i="1" u="sng" dirty="0">
                <a:solidFill>
                  <a:schemeClr val="bg1"/>
                </a:solidFill>
              </a:rPr>
              <a:t>The Word of their testimony</a:t>
            </a:r>
            <a:r>
              <a:rPr lang="en-US" sz="3600" i="1" dirty="0"/>
              <a:t> = μα</a:t>
            </a:r>
            <a:r>
              <a:rPr lang="en-US" sz="3600" i="1" dirty="0" err="1"/>
              <a:t>ρτυρί</a:t>
            </a:r>
            <a:r>
              <a:rPr lang="en-US" sz="3600" i="1" dirty="0"/>
              <a:t>ας : witness, evidence, testimony, reputation... </a:t>
            </a:r>
          </a:p>
          <a:p>
            <a:r>
              <a:rPr lang="en-US" sz="3600" b="1" i="1" u="sng" dirty="0">
                <a:solidFill>
                  <a:schemeClr val="bg1"/>
                </a:solidFill>
              </a:rPr>
              <a:t>Did not love their life</a:t>
            </a:r>
            <a:r>
              <a:rPr lang="en-US" sz="3600" b="1" i="1" dirty="0">
                <a:solidFill>
                  <a:schemeClr val="bg1"/>
                </a:solidFill>
              </a:rPr>
              <a:t> </a:t>
            </a:r>
            <a:r>
              <a:rPr lang="en-US" sz="3600" i="1" dirty="0"/>
              <a:t>= No fear of death!!! </a:t>
            </a:r>
            <a:endParaRPr lang="en-US" sz="3200" i="1" dirty="0"/>
          </a:p>
        </p:txBody>
      </p:sp>
    </p:spTree>
    <p:extLst>
      <p:ext uri="{BB962C8B-B14F-4D97-AF65-F5344CB8AC3E}">
        <p14:creationId xmlns:p14="http://schemas.microsoft.com/office/powerpoint/2010/main" val="30491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12:12-13  Wrath of the Devil</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12 For this reason, rejoice, O heavens and you who dwell in them. </a:t>
            </a:r>
            <a:r>
              <a:rPr lang="en-US" sz="3600" b="1" i="1" u="sng" dirty="0"/>
              <a:t>Woe to the earth</a:t>
            </a:r>
            <a:r>
              <a:rPr lang="en-US" sz="3600" i="1" dirty="0"/>
              <a:t> and the sea, </a:t>
            </a:r>
            <a:r>
              <a:rPr lang="en-US" sz="3600" b="1" i="1" u="sng" dirty="0"/>
              <a:t>because the devil has come down to you</a:t>
            </a:r>
            <a:r>
              <a:rPr lang="en-US" sz="3600" i="1" dirty="0"/>
              <a:t>, </a:t>
            </a:r>
            <a:r>
              <a:rPr lang="en-US" sz="3600" b="1" i="1" u="sng" dirty="0"/>
              <a:t>having great wrath, knowing that he has only a short time</a:t>
            </a:r>
            <a:r>
              <a:rPr lang="en-US" sz="3600" i="1" dirty="0"/>
              <a:t>.”</a:t>
            </a:r>
          </a:p>
          <a:p>
            <a:pPr marL="0" indent="0">
              <a:buNone/>
            </a:pPr>
            <a:r>
              <a:rPr lang="en-US" sz="3600" i="1" dirty="0"/>
              <a:t>13 And when the dragon saw that he was thrown down to the earth, he </a:t>
            </a:r>
            <a:r>
              <a:rPr lang="en-US" sz="3600" b="1" i="1" u="sng" dirty="0"/>
              <a:t>persecuted</a:t>
            </a:r>
            <a:r>
              <a:rPr lang="en-US" sz="3600" i="1" dirty="0"/>
              <a:t> the woman who gave birth to the male child. </a:t>
            </a:r>
          </a:p>
        </p:txBody>
      </p:sp>
    </p:spTree>
    <p:extLst>
      <p:ext uri="{BB962C8B-B14F-4D97-AF65-F5344CB8AC3E}">
        <p14:creationId xmlns:p14="http://schemas.microsoft.com/office/powerpoint/2010/main" val="1101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12:14-16  Protection for the Woman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14 But the </a:t>
            </a:r>
            <a:r>
              <a:rPr lang="en-US" sz="3400" b="1" i="1" u="sng" dirty="0"/>
              <a:t>two wings of the great eagle</a:t>
            </a:r>
            <a:r>
              <a:rPr lang="en-US" sz="3400" i="1" dirty="0"/>
              <a:t> were given to the woman, so that she could fly into the </a:t>
            </a:r>
            <a:r>
              <a:rPr lang="en-US" sz="3400" b="1" i="1" u="sng" dirty="0"/>
              <a:t>wilderness</a:t>
            </a:r>
            <a:r>
              <a:rPr lang="en-US" sz="3400" i="1" dirty="0"/>
              <a:t> to her place, where she *was </a:t>
            </a:r>
            <a:r>
              <a:rPr lang="en-US" sz="3400" b="1" i="1" u="sng" dirty="0"/>
              <a:t>nourished</a:t>
            </a:r>
            <a:r>
              <a:rPr lang="en-US" sz="3400" i="1" dirty="0"/>
              <a:t> for a time and times and half a time, </a:t>
            </a:r>
            <a:r>
              <a:rPr lang="en-US" sz="3400" b="1" i="1" u="sng" dirty="0"/>
              <a:t>from the presence of the serpent</a:t>
            </a:r>
            <a:r>
              <a:rPr lang="en-US" sz="3400" i="1" dirty="0"/>
              <a:t>. 15 And the serpent poured water like a river out of his mouth after the woman, so that he might cause her to be swept away with the </a:t>
            </a:r>
            <a:r>
              <a:rPr lang="en-US" sz="3400" b="1" i="1" u="sng" dirty="0"/>
              <a:t>flood</a:t>
            </a:r>
            <a:r>
              <a:rPr lang="en-US" sz="3400" i="1" dirty="0"/>
              <a:t>. 16 </a:t>
            </a:r>
            <a:r>
              <a:rPr lang="en-US" sz="3400" b="1" i="1" u="sng" dirty="0"/>
              <a:t>But the earth helped the woman</a:t>
            </a:r>
            <a:r>
              <a:rPr lang="en-US" sz="3400" i="1" dirty="0"/>
              <a:t>, and the earth opened its mouth and drank up the river which the dragon poured out of his mouth. </a:t>
            </a:r>
          </a:p>
        </p:txBody>
      </p:sp>
    </p:spTree>
    <p:extLst>
      <p:ext uri="{BB962C8B-B14F-4D97-AF65-F5344CB8AC3E}">
        <p14:creationId xmlns:p14="http://schemas.microsoft.com/office/powerpoint/2010/main" val="253289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12:17  Watch Out Brothers!</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17 So the dragon was </a:t>
            </a:r>
            <a:r>
              <a:rPr lang="en-US" sz="3600" b="1" i="1" u="sng" dirty="0"/>
              <a:t>enraged</a:t>
            </a:r>
            <a:r>
              <a:rPr lang="en-US" sz="3600" i="1" dirty="0"/>
              <a:t> with the woman, and went off to </a:t>
            </a:r>
            <a:r>
              <a:rPr lang="en-US" sz="3600" b="1" i="1" u="sng" dirty="0"/>
              <a:t>make war with the rest of her children</a:t>
            </a:r>
            <a:r>
              <a:rPr lang="en-US" sz="3600" i="1" dirty="0"/>
              <a:t>, </a:t>
            </a:r>
            <a:r>
              <a:rPr lang="en-US" sz="3600" b="1" i="1" dirty="0"/>
              <a:t>who </a:t>
            </a:r>
            <a:r>
              <a:rPr lang="en-US" sz="3600" b="1" i="1" u="sng" dirty="0"/>
              <a:t>keep the commandments of God</a:t>
            </a:r>
            <a:r>
              <a:rPr lang="en-US" sz="3600" b="1" i="1" dirty="0"/>
              <a:t> and </a:t>
            </a:r>
            <a:r>
              <a:rPr lang="en-US" sz="3600" b="1" i="1" u="sng" dirty="0"/>
              <a:t>hold to the testimony of Jesus</a:t>
            </a:r>
            <a:r>
              <a:rPr lang="en-US" sz="3600" i="1" dirty="0"/>
              <a:t>.</a:t>
            </a:r>
          </a:p>
        </p:txBody>
      </p:sp>
    </p:spTree>
    <p:extLst>
      <p:ext uri="{BB962C8B-B14F-4D97-AF65-F5344CB8AC3E}">
        <p14:creationId xmlns:p14="http://schemas.microsoft.com/office/powerpoint/2010/main" val="331422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  The Beast and the False Prophet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endParaRPr lang="en-US" sz="3400" i="1" dirty="0"/>
          </a:p>
        </p:txBody>
      </p:sp>
    </p:spTree>
    <p:extLst>
      <p:ext uri="{BB962C8B-B14F-4D97-AF65-F5344CB8AC3E}">
        <p14:creationId xmlns:p14="http://schemas.microsoft.com/office/powerpoint/2010/main" val="27391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13:1-2  The Beast from the Sea</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1 And the dragon stood on the sand of the seashore.</a:t>
            </a:r>
          </a:p>
          <a:p>
            <a:pPr marL="0" indent="0">
              <a:buNone/>
            </a:pPr>
            <a:r>
              <a:rPr lang="en-US" sz="3400" i="1" dirty="0"/>
              <a:t>Then I saw a </a:t>
            </a:r>
            <a:r>
              <a:rPr lang="en-US" sz="3400" b="1" i="1" u="sng" dirty="0"/>
              <a:t>beast</a:t>
            </a:r>
            <a:r>
              <a:rPr lang="en-US" sz="3400" i="1" dirty="0"/>
              <a:t> coming up out of the sea, having </a:t>
            </a:r>
            <a:r>
              <a:rPr lang="en-US" sz="3400" b="1" i="1" u="sng" dirty="0"/>
              <a:t>ten horns and seven heads, and on his horns were ten diadems, and on his heads were blasphemous names</a:t>
            </a:r>
            <a:r>
              <a:rPr lang="en-US" sz="3400" i="1" dirty="0"/>
              <a:t>. 2 And the beast which I saw was like a </a:t>
            </a:r>
            <a:r>
              <a:rPr lang="en-US" sz="3400" b="1" i="1" u="sng" dirty="0"/>
              <a:t>leopard</a:t>
            </a:r>
            <a:r>
              <a:rPr lang="en-US" sz="3400" i="1" dirty="0"/>
              <a:t>, and his feet were like those of a </a:t>
            </a:r>
            <a:r>
              <a:rPr lang="en-US" sz="3400" b="1" i="1" u="sng" dirty="0"/>
              <a:t>bear</a:t>
            </a:r>
            <a:r>
              <a:rPr lang="en-US" sz="3400" i="1" dirty="0"/>
              <a:t>, and his mouth like the mouth of a </a:t>
            </a:r>
            <a:r>
              <a:rPr lang="en-US" sz="3400" b="1" i="1" u="sng" dirty="0"/>
              <a:t>lion</a:t>
            </a:r>
            <a:r>
              <a:rPr lang="en-US" sz="3400" i="1" dirty="0"/>
              <a:t>. And the </a:t>
            </a:r>
            <a:r>
              <a:rPr lang="en-US" sz="3400" b="1" i="1" u="sng" dirty="0"/>
              <a:t>dragon gave him</a:t>
            </a:r>
            <a:r>
              <a:rPr lang="en-US" sz="3400" i="1" dirty="0"/>
              <a:t> his power and his throne and great authority. </a:t>
            </a:r>
          </a:p>
        </p:txBody>
      </p:sp>
    </p:spTree>
    <p:extLst>
      <p:ext uri="{BB962C8B-B14F-4D97-AF65-F5344CB8AC3E}">
        <p14:creationId xmlns:p14="http://schemas.microsoft.com/office/powerpoint/2010/main" val="398894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13:3-4  A Fatal Wound Healed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63931"/>
            <a:ext cx="11396132" cy="4370736"/>
          </a:xfrm>
        </p:spPr>
        <p:txBody>
          <a:bodyPr>
            <a:noAutofit/>
          </a:bodyPr>
          <a:lstStyle/>
          <a:p>
            <a:pPr marL="0" indent="0">
              <a:buNone/>
            </a:pPr>
            <a:r>
              <a:rPr lang="en-US" sz="3400" i="1" dirty="0"/>
              <a:t>3 I saw one of his heads </a:t>
            </a:r>
            <a:r>
              <a:rPr lang="en-US" sz="3400" b="1" i="1" u="sng" dirty="0">
                <a:solidFill>
                  <a:schemeClr val="bg1"/>
                </a:solidFill>
              </a:rPr>
              <a:t>as if it had been slain</a:t>
            </a:r>
            <a:r>
              <a:rPr lang="en-US" sz="3400" i="1" dirty="0"/>
              <a:t>, and his </a:t>
            </a:r>
            <a:r>
              <a:rPr lang="en-US" sz="3400" b="1" i="1" u="sng" dirty="0"/>
              <a:t>fatal wound was healed</a:t>
            </a:r>
            <a:r>
              <a:rPr lang="en-US" sz="3400" i="1" dirty="0"/>
              <a:t>. And the whole earth was amazed and followed after the beast; 4 </a:t>
            </a:r>
            <a:r>
              <a:rPr lang="en-US" sz="3400" b="1" i="1" u="sng" dirty="0"/>
              <a:t>they worshiped the dragon</a:t>
            </a:r>
            <a:r>
              <a:rPr lang="en-US" sz="3400" i="1" dirty="0"/>
              <a:t> because he gave his authority to the beast; and they worshiped the beast, saying, “Who is like the beast, and </a:t>
            </a:r>
            <a:r>
              <a:rPr lang="en-US" sz="3400" b="1" i="1" u="sng" dirty="0"/>
              <a:t>who is able to wage war with him</a:t>
            </a:r>
            <a:r>
              <a:rPr lang="en-US" sz="3400" i="1" dirty="0"/>
              <a:t>?”</a:t>
            </a:r>
          </a:p>
        </p:txBody>
      </p:sp>
    </p:spTree>
    <p:extLst>
      <p:ext uri="{BB962C8B-B14F-4D97-AF65-F5344CB8AC3E}">
        <p14:creationId xmlns:p14="http://schemas.microsoft.com/office/powerpoint/2010/main" val="28140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lnSpcReduction="10000"/>
          </a:bodyPr>
          <a:lstStyle/>
          <a:p>
            <a:pPr marL="0" indent="0">
              <a:buNone/>
            </a:pPr>
            <a:r>
              <a:rPr lang="en-US" sz="4400" dirty="0"/>
              <a:t>END HERE SEPTEMBER 16, 2020</a:t>
            </a:r>
          </a:p>
          <a:p>
            <a:r>
              <a:rPr lang="en-US" sz="4400" dirty="0"/>
              <a:t>WEEK 18 Revelation 12b – 13</a:t>
            </a:r>
          </a:p>
          <a:p>
            <a:endParaRPr lang="en-US" sz="4400" dirty="0"/>
          </a:p>
          <a:p>
            <a:r>
              <a:rPr lang="en-US" sz="4400" dirty="0"/>
              <a:t>BEGIN HERE SEPTEMBER 23, 2020</a:t>
            </a:r>
          </a:p>
          <a:p>
            <a:r>
              <a:rPr lang="en-US" sz="4400"/>
              <a:t>REVELATION 13</a:t>
            </a:r>
            <a:endParaRPr lang="en-US" sz="4400" dirty="0"/>
          </a:p>
          <a:p>
            <a:endParaRPr lang="en-US" dirty="0"/>
          </a:p>
        </p:txBody>
      </p:sp>
    </p:spTree>
    <p:extLst>
      <p:ext uri="{BB962C8B-B14F-4D97-AF65-F5344CB8AC3E}">
        <p14:creationId xmlns:p14="http://schemas.microsoft.com/office/powerpoint/2010/main" val="110223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5936" y="67817"/>
            <a:ext cx="5092637" cy="67901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73875" y="67817"/>
            <a:ext cx="4443572" cy="6814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10195820" y="2168435"/>
            <a:ext cx="1892395" cy="3785652"/>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Double dose of Noah again  tonight</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sign&#10;&#10;Description automatically generated">
            <a:extLst>
              <a:ext uri="{FF2B5EF4-FFF2-40B4-BE49-F238E27FC236}">
                <a16:creationId xmlns:a16="http://schemas.microsoft.com/office/drawing/2014/main" id="{05BC03BD-F6A5-4493-AF1C-1C14AAD4E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8" y="496387"/>
            <a:ext cx="13062859" cy="5094515"/>
          </a:xfrm>
          <a:prstGeom prst="rect">
            <a:avLst/>
          </a:prstGeom>
        </p:spPr>
      </p:pic>
    </p:spTree>
    <p:extLst>
      <p:ext uri="{BB962C8B-B14F-4D97-AF65-F5344CB8AC3E}">
        <p14:creationId xmlns:p14="http://schemas.microsoft.com/office/powerpoint/2010/main" val="5613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a:bodyPr>
          <a:lstStyle/>
          <a:p>
            <a:r>
              <a:rPr lang="en-US" sz="4400" dirty="0"/>
              <a:t>LAST WEEK 17 Revelation 12</a:t>
            </a:r>
          </a:p>
          <a:p>
            <a:r>
              <a:rPr lang="en-US" sz="4400" dirty="0"/>
              <a:t>The Woman, The Child, and the Dragon</a:t>
            </a:r>
          </a:p>
          <a:p>
            <a:pPr marL="457200" lvl="1" indent="0">
              <a:buNone/>
            </a:pPr>
            <a:endParaRPr lang="en-US" sz="4000" i="1" dirty="0"/>
          </a:p>
          <a:p>
            <a:r>
              <a:rPr lang="en-US" sz="4400" dirty="0"/>
              <a:t>BEGIN HERE SEPTEMBER 16, 2020</a:t>
            </a:r>
          </a:p>
          <a:p>
            <a:r>
              <a:rPr lang="en-US" sz="4400" dirty="0"/>
              <a:t>WEEK 18 Revelation 12b - 13</a:t>
            </a:r>
          </a:p>
          <a:p>
            <a:endParaRPr lang="en-US" dirty="0"/>
          </a:p>
        </p:txBody>
      </p:sp>
    </p:spTree>
    <p:extLst>
      <p:ext uri="{BB962C8B-B14F-4D97-AF65-F5344CB8AC3E}">
        <p14:creationId xmlns:p14="http://schemas.microsoft.com/office/powerpoint/2010/main" val="24374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12:10-11  Victory Cry</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10 Then I heard a loud voice in heaven, saying,</a:t>
            </a:r>
          </a:p>
          <a:p>
            <a:pPr marL="0" indent="0">
              <a:buNone/>
            </a:pPr>
            <a:r>
              <a:rPr lang="en-US" sz="3600" i="1" dirty="0"/>
              <a:t>“</a:t>
            </a:r>
            <a:r>
              <a:rPr lang="en-US" sz="3600" b="1" i="1" u="sng" dirty="0"/>
              <a:t>Now</a:t>
            </a:r>
            <a:r>
              <a:rPr lang="en-US" sz="3600" i="1" dirty="0"/>
              <a:t> the salvation, and the power, and the kingdom of our God and the authority of His Christ </a:t>
            </a:r>
            <a:r>
              <a:rPr lang="en-US" sz="3600" b="1" i="1" u="sng" dirty="0"/>
              <a:t>have come</a:t>
            </a:r>
            <a:r>
              <a:rPr lang="en-US" sz="3600" i="1" dirty="0"/>
              <a:t>, for </a:t>
            </a:r>
            <a:r>
              <a:rPr lang="en-US" sz="3600" b="1" i="1" u="sng" dirty="0"/>
              <a:t>the accuser</a:t>
            </a:r>
            <a:r>
              <a:rPr lang="en-US" sz="3600" i="1" dirty="0"/>
              <a:t> of our brethren has been thrown down, he who accuses them before our God day and night. 11 And they </a:t>
            </a:r>
            <a:r>
              <a:rPr lang="en-US" sz="3600" b="1" i="1" u="sng" dirty="0"/>
              <a:t>overcame</a:t>
            </a:r>
            <a:r>
              <a:rPr lang="en-US" sz="3600" i="1" dirty="0"/>
              <a:t> him </a:t>
            </a:r>
            <a:r>
              <a:rPr lang="en-US" sz="3600" b="1" i="1" dirty="0"/>
              <a:t>because of </a:t>
            </a:r>
            <a:r>
              <a:rPr lang="en-US" sz="3600" b="1" i="1" u="sng" dirty="0"/>
              <a:t>the blood of the Lamb</a:t>
            </a:r>
            <a:r>
              <a:rPr lang="en-US" sz="3600" i="1" dirty="0"/>
              <a:t> and </a:t>
            </a:r>
            <a:r>
              <a:rPr lang="en-US" sz="3600" b="1" i="1" dirty="0"/>
              <a:t>because of </a:t>
            </a:r>
            <a:r>
              <a:rPr lang="en-US" sz="3600" b="1" i="1" u="sng" dirty="0"/>
              <a:t>the word of their testimony</a:t>
            </a:r>
            <a:r>
              <a:rPr lang="en-US" sz="3600" i="1" dirty="0"/>
              <a:t>, and they </a:t>
            </a:r>
            <a:r>
              <a:rPr lang="en-US" sz="3600" b="1" i="1" u="sng" dirty="0"/>
              <a:t>did not love their life</a:t>
            </a:r>
            <a:r>
              <a:rPr lang="en-US" sz="3600" i="1" dirty="0"/>
              <a:t> even when faced with death. </a:t>
            </a:r>
          </a:p>
        </p:txBody>
      </p:sp>
    </p:spTree>
    <p:extLst>
      <p:ext uri="{BB962C8B-B14F-4D97-AF65-F5344CB8AC3E}">
        <p14:creationId xmlns:p14="http://schemas.microsoft.com/office/powerpoint/2010/main" val="21494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13915</TotalTime>
  <Words>1694</Words>
  <Application>Microsoft Office PowerPoint</Application>
  <PresentationFormat>Widescreen</PresentationFormat>
  <Paragraphs>95</Paragraphs>
  <Slides>18</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PowerPoint Presentation</vt:lpstr>
      <vt:lpstr>END HERE SEPTEMBER 2, 2020</vt:lpstr>
      <vt:lpstr>Revelation 12:10-11  Victory Cry</vt:lpstr>
      <vt:lpstr>Revelation 12:10-11  Victory Cry</vt:lpstr>
      <vt:lpstr>Revelation 12:12-13  Wrath of the Devil</vt:lpstr>
      <vt:lpstr>Revelation 12:14-16  Protection for the Woman</vt:lpstr>
      <vt:lpstr>Revelation 12:17  Watch Out Brothers!</vt:lpstr>
      <vt:lpstr>Revelation 13  The Beast and the False Prophet</vt:lpstr>
      <vt:lpstr>Revelation 13:1-2  The Beast from the Sea</vt:lpstr>
      <vt:lpstr>Revelation 13:3-4  A Fatal Wound Healed</vt:lpstr>
      <vt:lpstr>END HERE SEPTEMBER 2,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345</cp:revision>
  <cp:lastPrinted>2020-07-01T21:48:38Z</cp:lastPrinted>
  <dcterms:created xsi:type="dcterms:W3CDTF">2020-05-12T01:25:54Z</dcterms:created>
  <dcterms:modified xsi:type="dcterms:W3CDTF">2020-09-20T19:30:24Z</dcterms:modified>
</cp:coreProperties>
</file>